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notesMasterIdLst>
    <p:notesMasterId r:id="rId36"/>
  </p:notesMasterIdLst>
  <p:sldIdLst>
    <p:sldId id="271" r:id="rId5"/>
    <p:sldId id="278" r:id="rId6"/>
    <p:sldId id="279" r:id="rId7"/>
    <p:sldId id="280" r:id="rId8"/>
    <p:sldId id="281" r:id="rId9"/>
    <p:sldId id="282" r:id="rId10"/>
    <p:sldId id="283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84" r:id="rId19"/>
    <p:sldId id="285" r:id="rId20"/>
    <p:sldId id="286" r:id="rId21"/>
    <p:sldId id="287" r:id="rId22"/>
    <p:sldId id="288" r:id="rId23"/>
    <p:sldId id="258" r:id="rId24"/>
    <p:sldId id="259" r:id="rId25"/>
    <p:sldId id="260" r:id="rId26"/>
    <p:sldId id="261" r:id="rId27"/>
    <p:sldId id="262" r:id="rId28"/>
    <p:sldId id="264" r:id="rId29"/>
    <p:sldId id="265" r:id="rId30"/>
    <p:sldId id="263" r:id="rId31"/>
    <p:sldId id="267" r:id="rId32"/>
    <p:sldId id="268" r:id="rId33"/>
    <p:sldId id="270" r:id="rId34"/>
    <p:sldId id="26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BB36C-24D9-449A-BE8D-EF78F5F0F56A}" v="2" dt="2020-07-08T22:56:00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 autoAdjust="0"/>
    <p:restoredTop sz="78912" autoAdjust="0"/>
  </p:normalViewPr>
  <p:slideViewPr>
    <p:cSldViewPr snapToGrid="0">
      <p:cViewPr varScale="1">
        <p:scale>
          <a:sx n="100" d="100"/>
          <a:sy n="100" d="100"/>
        </p:scale>
        <p:origin x="13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531CB-3144-4096-8B17-528E6E36C9AD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D68A5-3E35-428B-A5B5-7691577DD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7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heathletic.com/app/uploads/2018/11/26025125/Crosby_USAT-1024x684.jp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ff.com/news/fantasy-football-metrics-that-matter-kickers" TargetMode="External"/><Relationship Id="rId4" Type="http://schemas.openxmlformats.org/officeDocument/2006/relationships/hyperlink" Target="https://static01.nyt.com/images/2019/08/14/sports/14nfl-kickers2/merlin_148451919_0cba315c-799a-438a-83a1-2b8155246ecd-superJumbo.jpg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satchiefswire.files.wordpress.com/2019/01/usatsi_11817213-1-e1547655625271.jpg?w=1000&amp;h=600&amp;crop=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nsascity.com/sports/nfl/kansas-city-chiefs/chiefs-photos-videos/ug1d67/picture219356860/alternates/FREE_1140/ChiefsBroncos%201524%2010-1-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vox-cdn.com/thumbor/3WklbZ6034Hf0zcZqd4HNmQMoCg=/0x0:7777x5185/920x613/filters:focal(3278x1562:4522x2806):format(webp)/cdn.vox-cdn.com/uploads/chorus_image/image/62988443/usa_today_12099350.0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3.reutersmedia.net/resources/r/?m=02&amp;d=20200203&amp;t=2&amp;i=1485280412&amp;w=1200&amp;r=LYNXMPEG1213Q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ksimhorowitz/nflscrap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aggle.com/zynicide/nfl-football-player-stats/data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slide left blank intentionally - CJ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2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Converted the age into total days old (Instead of 28 years old, 10227 days old)</a:t>
            </a:r>
          </a:p>
          <a:p>
            <a:r>
              <a:rPr lang="en-US" dirty="0"/>
              <a:t>Converted height into total inches (6-4 becomes 76 inches)</a:t>
            </a:r>
            <a:br>
              <a:rPr lang="en-US" dirty="0"/>
            </a:br>
            <a:r>
              <a:rPr lang="en-US" dirty="0"/>
              <a:t>Converted/substituted down to 4 most common Fantasy positions (QB, RB, WR, TE)</a:t>
            </a:r>
          </a:p>
          <a:p>
            <a:r>
              <a:rPr lang="en-US" dirty="0"/>
              <a:t>Defenses and kickers don’t matter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28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Packers picture: https://cdn.theathletic.com/app/uploads/2018/11/26025125/Crosby_USAT-1024x684.jpg</a:t>
            </a:r>
            <a:endParaRPr lang="en-US" u="sng" dirty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Giants picture: https://static01.nyt.com/images/2019/08/14/sports/14nfl-kickers2/merlin_148451919_0cba315c-799a-438a-83a1-2b8155246ecd-superJumbo.jpg</a:t>
            </a:r>
            <a:endParaRPr lang="en-US" u="sng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Pro Football Focus - </a:t>
            </a:r>
            <a:r>
              <a:rPr lang="en-US" dirty="0">
                <a:hlinkClick r:id="rId5"/>
              </a:rPr>
              <a:t>https://www.pff.com/news/fantasy-football-metrics-that-matter-kickers</a:t>
            </a:r>
            <a:endParaRPr lang="en-US" dirty="0"/>
          </a:p>
          <a:p>
            <a:r>
              <a:rPr lang="en-US" dirty="0"/>
              <a:t>In short: kickers are difficult to predict and the difference between Top 10 is smaller than any other position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8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who don’t play fantasy football, because quarterbacks score many more touchdowns than other positions, some leagues score passing TDs as 4 points</a:t>
            </a:r>
          </a:p>
          <a:p>
            <a:r>
              <a:rPr lang="en-US" dirty="0"/>
              <a:t>Those leagues are wrong; touchdowns are worth 6 points.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52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had hoped that Home/Road splits or Team would be significant, when we got into the machine learning we did not find much significance</a:t>
            </a:r>
          </a:p>
          <a:p>
            <a:r>
              <a:rPr lang="en-US" dirty="0"/>
              <a:t>Merged so we could see Player Name on the stats and make it slightly more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53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5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https://usatchiefswire.files.wordpress.com/2019/01/usatsi_11817213-1-e1547655625271.jpg?w=1000&amp;h=600&amp;crop=1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8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https://www.kansascity.com/sports/nfl/kansas-city-chiefs/chiefs-photos-videos/ug1d67/picture219356860/alternates/FREE_1140/ChiefsBroncos%201524%2010-1-18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6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https://cdn.vox-cdn.com/thumbor/3WklbZ6034Hf0zcZqd4HNmQMoCg=/0x0:7777x5185/920x613/filters:focal(3278x1562:4522x2806):format(webp)/cdn.vox-cdn.com/uploads/chorus_image/image/62988443/usa_today_12099350.0.jpg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8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https://s3.reutersmedia.net/resources/r/?m=02&amp;d=20200203&amp;t=2&amp;i=1485280412&amp;w=1200&amp;r=LYNXMPEG1213Q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6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was to take data from previous football seasons and try to use machine learning to determine if it could help predict future success.</a:t>
            </a:r>
          </a:p>
          <a:p>
            <a:r>
              <a:rPr lang="en-US" dirty="0"/>
              <a:t>We also wanted to find if any players would regularly exceed or fall behind their projected output</a:t>
            </a:r>
          </a:p>
          <a:p>
            <a:r>
              <a:rPr lang="en-US" dirty="0"/>
              <a:t>Finally use Tableau to present our findings in an interactive 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68A5-3E35-428B-A5B5-7691577DDD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1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have used </a:t>
            </a:r>
            <a:r>
              <a:rPr lang="en-US" dirty="0" err="1"/>
              <a:t>BeautifulSoup</a:t>
            </a:r>
            <a:r>
              <a:rPr lang="en-US" dirty="0"/>
              <a:t> to scrape data from ESPN, NFL, PFR.com</a:t>
            </a:r>
          </a:p>
          <a:p>
            <a:r>
              <a:rPr lang="en-US" dirty="0"/>
              <a:t>PFR has every NFL season since 1920</a:t>
            </a:r>
          </a:p>
          <a:p>
            <a:r>
              <a:rPr lang="en-US" dirty="0"/>
              <a:t>Weren’t able to find a PFR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https://github.com/maksimhorowitz/nflscrapR</a:t>
            </a:r>
            <a:endParaRPr lang="en-US" dirty="0"/>
          </a:p>
          <a:p>
            <a:r>
              <a:rPr lang="en-US" dirty="0" err="1"/>
              <a:t>NFLScrapR</a:t>
            </a:r>
            <a:r>
              <a:rPr lang="en-US" dirty="0"/>
              <a:t> is a free, open source data collection 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>
                <a:hlinkClick r:id="rId4"/>
              </a:rPr>
              <a:t>https://www.kaggle.com/zynicide/nfl-football-player-stats/data#</a:t>
            </a:r>
            <a:endParaRPr lang="en-US" dirty="0"/>
          </a:p>
          <a:p>
            <a:r>
              <a:rPr lang="en-US" dirty="0"/>
              <a:t>Kaggle data scraped in 2017</a:t>
            </a:r>
          </a:p>
          <a:p>
            <a:r>
              <a:rPr lang="en-US" dirty="0"/>
              <a:t>Already loaded into 2 JSONs – able to hit the ground running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9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JSONs/Data Frames – 1 with player biographical information, 1 with game log – matching Player ID#</a:t>
            </a:r>
          </a:p>
          <a:p>
            <a:r>
              <a:rPr lang="en-US" dirty="0"/>
              <a:t>The games JSON data included 46 columns worth of data</a:t>
            </a:r>
          </a:p>
          <a:p>
            <a:r>
              <a:rPr lang="en-US" dirty="0"/>
              <a:t>Games won/lost, death date, birthplace, high school and college</a:t>
            </a:r>
          </a:p>
          <a:p>
            <a:r>
              <a:rPr lang="en-US" dirty="0"/>
              <a:t>Two issues with positions – Multiple positions assigned</a:t>
            </a:r>
          </a:p>
          <a:p>
            <a:r>
              <a:rPr lang="en-US" dirty="0"/>
              <a:t>Kaggle data included positions that were more common in pre-NFL football</a:t>
            </a:r>
          </a:p>
          <a:p>
            <a:r>
              <a:rPr lang="en-US" dirty="0"/>
              <a:t>(Flanker, Split End, Wing Back, Tailback)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93468-BD8A-4F62-97C9-62965E9753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8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4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38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3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5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46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4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18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2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9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4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1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6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1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1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D17A33-40EB-469B-86D3-3783D6AEB96A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76D754-A024-46F8-9833-5C10ACB1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profile/kenn2166#!/vizhome/FantasyFootballPoints/AllStats?publish=y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driveninvestor/random-forest-regression-9871bc9a25eb" TargetMode="External"/><Relationship Id="rId2" Type="http://schemas.openxmlformats.org/officeDocument/2006/relationships/hyperlink" Target="https://towardsdatascience.com/random-forest-and-its-implementation-71824ced454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modules/generated/sklearn.model_selection.GridSearchCV.html" TargetMode="External"/><Relationship Id="rId4" Type="http://schemas.openxmlformats.org/officeDocument/2006/relationships/hyperlink" Target="https://machinelearningmastery.com/supervised-and-unsupervised-machine-learning-algorithm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6786F9-9B0D-4F6E-87B4-B6E7EDAB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145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0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5"/>
            <a:ext cx="9753598" cy="4281261"/>
          </a:xfrm>
        </p:spPr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to read in JSON data</a:t>
            </a:r>
          </a:p>
          <a:p>
            <a:r>
              <a:rPr lang="en-US" dirty="0"/>
              <a:t>Pandas function </a:t>
            </a:r>
            <a:r>
              <a:rPr lang="en-US" dirty="0" err="1"/>
              <a:t>read_json</a:t>
            </a:r>
            <a:r>
              <a:rPr lang="en-US" dirty="0"/>
              <a:t> quickly read data into data frames</a:t>
            </a:r>
          </a:p>
          <a:p>
            <a:r>
              <a:rPr lang="en-US" dirty="0"/>
              <a:t>Remove unimportant columns</a:t>
            </a:r>
          </a:p>
          <a:p>
            <a:r>
              <a:rPr lang="en-US" dirty="0"/>
              <a:t>Update and modernize player position assignment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4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 more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6"/>
            <a:ext cx="9753598" cy="2753436"/>
          </a:xfrm>
        </p:spPr>
        <p:txBody>
          <a:bodyPr>
            <a:normAutofit/>
          </a:bodyPr>
          <a:lstStyle/>
          <a:p>
            <a:r>
              <a:rPr lang="en-US" sz="2800" dirty="0"/>
              <a:t>Age was formatted as  a string - Years-Days</a:t>
            </a:r>
          </a:p>
          <a:p>
            <a:r>
              <a:rPr lang="en-US" sz="2800" dirty="0"/>
              <a:t>Height was formatted as a string - Feet-Inches</a:t>
            </a:r>
          </a:p>
          <a:p>
            <a:r>
              <a:rPr lang="en-US" sz="2800" dirty="0"/>
              <a:t>Filter data to only include games and players at Top 4 fantasy football positions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F6DB4-CA22-4462-8BB2-01030D80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68" y="4794481"/>
            <a:ext cx="10006350" cy="10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93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group of football players on the field&#10;&#10;Description automatically generated">
            <a:extLst>
              <a:ext uri="{FF2B5EF4-FFF2-40B4-BE49-F238E27FC236}">
                <a16:creationId xmlns:a16="http://schemas.microsoft.com/office/drawing/2014/main" id="{67B637BA-4828-4B15-864F-5D2F3027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7481" y="2043368"/>
            <a:ext cx="4151702" cy="27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football player running on a baseball field&#10;&#10;Description automatically generated">
            <a:extLst>
              <a:ext uri="{FF2B5EF4-FFF2-40B4-BE49-F238E27FC236}">
                <a16:creationId xmlns:a16="http://schemas.microsoft.com/office/drawing/2014/main" id="{13BB3B41-8032-4345-ACD1-88D2849E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529" y="2020807"/>
            <a:ext cx="4151702" cy="27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F0B8B507-51DB-4C1F-BC2B-1741649F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Kickers Don’t Matter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DF06F8-9FBE-48C1-8912-E1CE3D15711E}"/>
              </a:ext>
            </a:extLst>
          </p:cNvPr>
          <p:cNvSpPr/>
          <p:nvPr/>
        </p:nvSpPr>
        <p:spPr>
          <a:xfrm>
            <a:off x="2895779" y="2043369"/>
            <a:ext cx="3334363" cy="27712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80359C-690A-456E-98E0-EB1D18AFF22A}"/>
              </a:ext>
            </a:extLst>
          </p:cNvPr>
          <p:cNvCxnSpPr>
            <a:stCxn id="6" idx="1"/>
            <a:endCxn id="6" idx="5"/>
          </p:cNvCxnSpPr>
          <p:nvPr/>
        </p:nvCxnSpPr>
        <p:spPr>
          <a:xfrm>
            <a:off x="3384085" y="2449211"/>
            <a:ext cx="2357751" cy="19595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3EDC6A2-E144-4A86-A2D6-D95733DE460C}"/>
              </a:ext>
            </a:extLst>
          </p:cNvPr>
          <p:cNvSpPr/>
          <p:nvPr/>
        </p:nvSpPr>
        <p:spPr>
          <a:xfrm>
            <a:off x="2514600" y="5297805"/>
            <a:ext cx="7507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 Football Focus Kickers Research:</a:t>
            </a:r>
            <a:br>
              <a:rPr lang="en-US" dirty="0"/>
            </a:br>
            <a:r>
              <a:rPr lang="en-US" dirty="0"/>
              <a:t>https://www.pff.com/news/fantasy-football-metrics-that-matter-kickers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9BB3F-5410-4CAE-8426-EEA684CAF565}"/>
              </a:ext>
            </a:extLst>
          </p:cNvPr>
          <p:cNvSpPr txBox="1"/>
          <p:nvPr/>
        </p:nvSpPr>
        <p:spPr>
          <a:xfrm>
            <a:off x="2615483" y="6211669"/>
            <a:ext cx="8179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Left picture source: https://static01.nyt.com/images/2019/08/14/sports/14nfl-kickers2/merlin_148451919_0cba315c-799a-438a-</a:t>
            </a:r>
          </a:p>
          <a:p>
            <a:r>
              <a:rPr lang="en-US" sz="1200" dirty="0"/>
              <a:t>83a1-2b8155246ecd-superJumbo.jpg</a:t>
            </a:r>
          </a:p>
          <a:p>
            <a:r>
              <a:rPr lang="en-US" sz="1200" dirty="0"/>
              <a:t>Right picture source: https://cdn.theathletic.com/app/uploads/2018/11/26025125/Crosby_USAT-1024x684.jpg</a:t>
            </a:r>
          </a:p>
        </p:txBody>
      </p:sp>
    </p:spTree>
    <p:extLst>
      <p:ext uri="{BB962C8B-B14F-4D97-AF65-F5344CB8AC3E}">
        <p14:creationId xmlns:p14="http://schemas.microsoft.com/office/powerpoint/2010/main" val="154366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the Fantasy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6"/>
            <a:ext cx="9753598" cy="1888464"/>
          </a:xfrm>
        </p:spPr>
        <p:txBody>
          <a:bodyPr>
            <a:normAutofit/>
          </a:bodyPr>
          <a:lstStyle/>
          <a:p>
            <a:r>
              <a:rPr lang="en-US" sz="2800" dirty="0"/>
              <a:t>Dataset included specific stats but not fantasy points</a:t>
            </a:r>
          </a:p>
          <a:p>
            <a:r>
              <a:rPr lang="en-US" sz="2800" dirty="0"/>
              <a:t>Calculations made using ESPN standard scoring with 6 points for a QB Touchdown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CBAC3-9F6F-42EB-AF50-12888DB56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95" y="4040660"/>
            <a:ext cx="9274344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197149" cy="1752599"/>
          </a:xfrm>
        </p:spPr>
        <p:txBody>
          <a:bodyPr>
            <a:normAutofit/>
          </a:bodyPr>
          <a:lstStyle/>
          <a:p>
            <a:r>
              <a:rPr lang="en-US" dirty="0"/>
              <a:t>Summarizing Data and Combining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6"/>
            <a:ext cx="9753598" cy="1888464"/>
          </a:xfrm>
        </p:spPr>
        <p:txBody>
          <a:bodyPr>
            <a:normAutofit/>
          </a:bodyPr>
          <a:lstStyle/>
          <a:p>
            <a:r>
              <a:rPr lang="en-US" sz="2800" dirty="0"/>
              <a:t>Summarized stats by player and year</a:t>
            </a:r>
          </a:p>
          <a:p>
            <a:r>
              <a:rPr lang="en-US" sz="2800" dirty="0"/>
              <a:t>Merged with the Player Biographical </a:t>
            </a:r>
            <a:r>
              <a:rPr lang="en-US" sz="2800" dirty="0" err="1"/>
              <a:t>DataFrame</a:t>
            </a:r>
            <a:r>
              <a:rPr lang="en-US" sz="2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88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C9E6-084C-3C44-B9E4-68228E32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D972-144F-4049-B302-C039AF56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95499"/>
            <a:ext cx="10018713" cy="3124201"/>
          </a:xfrm>
        </p:spPr>
        <p:txBody>
          <a:bodyPr/>
          <a:lstStyle/>
          <a:p>
            <a:r>
              <a:rPr lang="en-US" dirty="0"/>
              <a:t>Attempted to build either a ANN, or CNN</a:t>
            </a:r>
          </a:p>
          <a:p>
            <a:r>
              <a:rPr lang="en-US" dirty="0"/>
              <a:t>Ran into issues with categorically data having a negative impact on the model</a:t>
            </a:r>
          </a:p>
        </p:txBody>
      </p:sp>
    </p:spTree>
    <p:extLst>
      <p:ext uri="{BB962C8B-B14F-4D97-AF65-F5344CB8AC3E}">
        <p14:creationId xmlns:p14="http://schemas.microsoft.com/office/powerpoint/2010/main" val="192140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66F5-CBD8-2A42-A367-85424A82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B686-2CC5-494A-994E-3B0DF64A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044699"/>
            <a:ext cx="10018713" cy="3124201"/>
          </a:xfrm>
        </p:spPr>
        <p:txBody>
          <a:bodyPr/>
          <a:lstStyle/>
          <a:p>
            <a:r>
              <a:rPr lang="en-US" dirty="0"/>
              <a:t>Used TensorFlow,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OneHotEncoder</a:t>
            </a:r>
            <a:endParaRPr lang="en-US" dirty="0"/>
          </a:p>
          <a:p>
            <a:r>
              <a:rPr lang="en-US" dirty="0"/>
              <a:t>The type of model chosen was the Sequential model</a:t>
            </a:r>
          </a:p>
        </p:txBody>
      </p:sp>
    </p:spTree>
    <p:extLst>
      <p:ext uri="{BB962C8B-B14F-4D97-AF65-F5344CB8AC3E}">
        <p14:creationId xmlns:p14="http://schemas.microsoft.com/office/powerpoint/2010/main" val="347121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5B93-405F-014D-B3F4-480B40210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826" y="393879"/>
            <a:ext cx="10018713" cy="1752599"/>
          </a:xfrm>
        </p:spPr>
        <p:txBody>
          <a:bodyPr/>
          <a:lstStyle/>
          <a:p>
            <a:r>
              <a:rPr lang="en-US" dirty="0"/>
              <a:t>Outcome of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5DE7-D752-BE42-A329-FD15EF932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918" y="2146478"/>
            <a:ext cx="10018713" cy="7641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Unfortunately, the model was not very accurate predicting the number of fantasy football points a player will have week to week-10%</a:t>
            </a:r>
          </a:p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9787DCF-CD1E-6F4B-9392-4A644D7DE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2888088"/>
            <a:ext cx="10018713" cy="351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25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CAE8-3CAB-4D07-9789-2639770E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8559" y="1164653"/>
            <a:ext cx="7345891" cy="1413933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84B78-7EED-42FD-AB85-793357739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71" r="35644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BC3948-EC7A-4247-BD5D-D263F381D499}"/>
              </a:ext>
            </a:extLst>
          </p:cNvPr>
          <p:cNvSpPr txBox="1">
            <a:spLocks/>
          </p:cNvSpPr>
          <p:nvPr/>
        </p:nvSpPr>
        <p:spPr>
          <a:xfrm>
            <a:off x="3824146" y="1890939"/>
            <a:ext cx="8169379" cy="4281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Combines the power of many decision trees to create one prediction.</a:t>
            </a:r>
          </a:p>
          <a:p>
            <a:r>
              <a:rPr lang="en-US" dirty="0"/>
              <a:t>Uses bootstrap aggregation (bagging) on the dataset to create independent decision trees.</a:t>
            </a:r>
          </a:p>
          <a:p>
            <a:r>
              <a:rPr lang="en-US" dirty="0"/>
              <a:t>The final decision is produced by averaging all of the predictions.</a:t>
            </a:r>
          </a:p>
        </p:txBody>
      </p:sp>
    </p:spTree>
    <p:extLst>
      <p:ext uri="{BB962C8B-B14F-4D97-AF65-F5344CB8AC3E}">
        <p14:creationId xmlns:p14="http://schemas.microsoft.com/office/powerpoint/2010/main" val="425386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66" y="606087"/>
            <a:ext cx="10018713" cy="1752599"/>
          </a:xfrm>
        </p:spPr>
        <p:txBody>
          <a:bodyPr/>
          <a:lstStyle/>
          <a:p>
            <a:r>
              <a:rPr lang="en-US" dirty="0"/>
              <a:t>Random Forest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B1047-D9EE-4D2F-B900-A4B418B9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465" y="2358686"/>
            <a:ext cx="4296924" cy="3313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E55598-F954-43F5-8336-33C180F5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12" y="2358686"/>
            <a:ext cx="4823709" cy="33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CA4521-6416-4581-8A83-CF3EB6F40F8C}"/>
              </a:ext>
            </a:extLst>
          </p:cNvPr>
          <p:cNvSpPr txBox="1">
            <a:spLocks/>
          </p:cNvSpPr>
          <p:nvPr/>
        </p:nvSpPr>
        <p:spPr>
          <a:xfrm>
            <a:off x="1442631" y="2120900"/>
            <a:ext cx="10018713" cy="26161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Should the Kansas City Chiefs pay Patrick </a:t>
            </a:r>
            <a:r>
              <a:rPr lang="en-US" sz="4800" dirty="0" err="1"/>
              <a:t>Mahomes</a:t>
            </a:r>
            <a:r>
              <a:rPr lang="en-US" sz="4800" dirty="0"/>
              <a:t> $500 Million Dollars?</a:t>
            </a:r>
          </a:p>
        </p:txBody>
      </p:sp>
    </p:spTree>
    <p:extLst>
      <p:ext uri="{BB962C8B-B14F-4D97-AF65-F5344CB8AC3E}">
        <p14:creationId xmlns:p14="http://schemas.microsoft.com/office/powerpoint/2010/main" val="81672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 Regression- </a:t>
            </a:r>
            <a:r>
              <a:rPr lang="en-US" sz="3600" dirty="0"/>
              <a:t>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5"/>
            <a:ext cx="9753598" cy="428126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Supervised learning takes input (x) values and output (y) values to learn a mapping function that can predict new y values.</a:t>
            </a:r>
          </a:p>
          <a:p>
            <a:r>
              <a:rPr lang="en-US" sz="2800" dirty="0"/>
              <a:t>This is ideal for fantasy football predictions because we have a dataset of past statistic for players.</a:t>
            </a:r>
          </a:p>
          <a:p>
            <a:r>
              <a:rPr lang="en-US" sz="2800" dirty="0"/>
              <a:t>Using random forest we will attempt to predict Fantasy Football Points for the four main offensive players used in Fantasy Football:</a:t>
            </a:r>
          </a:p>
          <a:p>
            <a:pPr lvl="1"/>
            <a:r>
              <a:rPr lang="en-US" sz="2400" dirty="0"/>
              <a:t>Quarterback</a:t>
            </a:r>
          </a:p>
          <a:p>
            <a:pPr lvl="1"/>
            <a:r>
              <a:rPr lang="en-US" sz="2400" dirty="0"/>
              <a:t>Running Back</a:t>
            </a:r>
          </a:p>
          <a:p>
            <a:pPr lvl="1"/>
            <a:r>
              <a:rPr lang="en-US" sz="2400" dirty="0"/>
              <a:t>Wide Receiver</a:t>
            </a:r>
          </a:p>
          <a:p>
            <a:pPr lvl="1"/>
            <a:r>
              <a:rPr lang="en-US" sz="2400" dirty="0"/>
              <a:t>Tight End</a:t>
            </a:r>
          </a:p>
        </p:txBody>
      </p:sp>
    </p:spTree>
    <p:extLst>
      <p:ext uri="{BB962C8B-B14F-4D97-AF65-F5344CB8AC3E}">
        <p14:creationId xmlns:p14="http://schemas.microsoft.com/office/powerpoint/2010/main" val="421866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A56B-319F-438F-B8C3-61D1F7A1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Regression for </a:t>
            </a:r>
            <a:br>
              <a:rPr lang="en-US" dirty="0"/>
            </a:br>
            <a:r>
              <a:rPr lang="en-US" dirty="0"/>
              <a:t>Fantasy Football Points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0309-AFC3-4291-AAE5-8501B927B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analyzed the last year and the last seven years of the dataset. </a:t>
            </a:r>
          </a:p>
          <a:p>
            <a:r>
              <a:rPr lang="en-US" dirty="0"/>
              <a:t>The last seven years provides a year to year comparison for players and more data for the model to learn.</a:t>
            </a:r>
          </a:p>
          <a:p>
            <a:r>
              <a:rPr lang="en-US" dirty="0"/>
              <a:t>We used grid search cross validation which uses a ‘fit and score’ method to determine the best hyperparameters of our model:</a:t>
            </a:r>
          </a:p>
          <a:p>
            <a:pPr lvl="1"/>
            <a:r>
              <a:rPr lang="en-US" dirty="0" err="1"/>
              <a:t>Max_depth</a:t>
            </a:r>
            <a:endParaRPr lang="en-US" dirty="0"/>
          </a:p>
          <a:p>
            <a:pPr lvl="1"/>
            <a:r>
              <a:rPr lang="en-US" dirty="0" err="1"/>
              <a:t>n_estimators</a:t>
            </a:r>
            <a:endParaRPr lang="en-US" dirty="0"/>
          </a:p>
          <a:p>
            <a:r>
              <a:rPr lang="en-US" dirty="0"/>
              <a:t>Then a K-Fold cross validation determined the models performance and the negative Mean Absolute Error (MAE) was used as the error metric.</a:t>
            </a:r>
          </a:p>
        </p:txBody>
      </p:sp>
    </p:spTree>
    <p:extLst>
      <p:ext uri="{BB962C8B-B14F-4D97-AF65-F5344CB8AC3E}">
        <p14:creationId xmlns:p14="http://schemas.microsoft.com/office/powerpoint/2010/main" val="142623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A0736-6067-4C6D-AD47-88DCCE729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09" y="974724"/>
            <a:ext cx="6855109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6A6D6A-196D-4268-A3C5-59BD728BD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76" y="974724"/>
            <a:ext cx="6907976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35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35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9EB4E5-34A5-46D1-8A52-3EAE85A97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/>
              <a:t>Running Back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0DF7BB03-559F-410C-829A-3AB75A75A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77" y="5461005"/>
            <a:ext cx="6987645" cy="422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/>
              <a:t>Predictions based on rushing yards and rushing attempts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513B2A-BB58-42D9-9258-5DC02EF8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31" y="1196257"/>
            <a:ext cx="3506068" cy="2505622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8D9B66-B23A-47BD-816E-6D3F0E24D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25" y="1196257"/>
            <a:ext cx="3506069" cy="2505622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1061584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73558D-C3FD-4EFD-A487-4BFF7B81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n-US" sz="3200" dirty="0"/>
              <a:t>Running Back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54D01-DE73-4CE1-A9EE-A92BA2B66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2" y="1866899"/>
            <a:ext cx="2812387" cy="31242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Rushing touchdowns was not a good predictor of Fantasy Points.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698C33-2180-4F83-857E-8C0B1EEC0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056345"/>
            <a:ext cx="6237359" cy="44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01CB-35F9-4EF2-98BB-109B0C933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n-US" sz="2400" dirty="0"/>
              <a:t>Running Back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B21BD-E198-43A1-AA78-051BB3B5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9812" y="2046214"/>
            <a:ext cx="3333496" cy="312420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Total number of rushing yards by a running back was a good predictor of rushing attempts.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020D0DBA-E95C-4801-B8A8-8E9DFC89B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982253"/>
            <a:ext cx="6240990" cy="446014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60416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1175EA-6282-447F-B8BD-63328C22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43" y="4690533"/>
            <a:ext cx="7535180" cy="77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300"/>
              <a:t>Tight End</a:t>
            </a:r>
            <a:br>
              <a:rPr lang="en-US" sz="2300"/>
            </a:br>
            <a:endParaRPr lang="en-US" sz="230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394CDA3-3ECC-4664-B19E-A71B56B7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77" y="5461005"/>
            <a:ext cx="6987645" cy="422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1800" dirty="0"/>
              <a:t>Predictions based on receiving yards and receiving targets</a:t>
            </a:r>
            <a:endParaRPr lang="en-US" sz="1800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B45706-E1C7-43BF-BF31-AF3E27D92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31" y="1196257"/>
            <a:ext cx="3506068" cy="2505622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973F58-FCF4-4AB0-B565-4E385F597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25" y="1196257"/>
            <a:ext cx="3506069" cy="2505622"/>
          </a:xfrm>
          <a:prstGeom prst="rect">
            <a:avLst/>
          </a:prstGeom>
          <a:ln w="53975">
            <a:noFill/>
          </a:ln>
        </p:spPr>
      </p:pic>
    </p:spTree>
    <p:extLst>
      <p:ext uri="{BB962C8B-B14F-4D97-AF65-F5344CB8AC3E}">
        <p14:creationId xmlns:p14="http://schemas.microsoft.com/office/powerpoint/2010/main" val="407849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22CA31-9948-4CE9-8F3B-C753FD20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3342" y="974724"/>
            <a:ext cx="8520043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9D35B1-0ED5-4358-8CAE-A9E49412A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EF6545-5A42-469E-8778-86CA01CD4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3B08853F-842C-4D0A-9A89-D05CB399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36FB18-2D01-4AAB-AD10-2D1208310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EFB8341-7A7B-46E4-AF94-689147AD0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4D84136-7804-4605-AC9F-238A3665E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EC6F81C-51C2-4A6F-8B94-562DA6736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65B30C-427F-449E-B039-E288E85D8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F47D947-83F7-46E3-872B-0777122A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0C7B45B-6634-46FA-862D-B86F1C3C5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7504CC0-DD94-4ED9-ADC9-6FE7AEA33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4268326-B6DD-4E00-9788-6C319279A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2C7B3DE-DB23-4AAC-B142-C803C0C0A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EF04DC-4E0D-4127-A98D-EA81C3B2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84966D2-3C9B-4F47-8231-1DEC33D3B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066" y="321734"/>
            <a:ext cx="11074201" cy="6214533"/>
          </a:xfrm>
          <a:custGeom>
            <a:avLst/>
            <a:gdLst>
              <a:gd name="connsiteX0" fmla="*/ 815396 w 11074201"/>
              <a:gd name="connsiteY0" fmla="*/ 0 h 6214533"/>
              <a:gd name="connsiteX1" fmla="*/ 11074201 w 11074201"/>
              <a:gd name="connsiteY1" fmla="*/ 0 h 6214533"/>
              <a:gd name="connsiteX2" fmla="*/ 11074201 w 11074201"/>
              <a:gd name="connsiteY2" fmla="*/ 6214533 h 6214533"/>
              <a:gd name="connsiteX3" fmla="*/ 1498193 w 11074201"/>
              <a:gd name="connsiteY3" fmla="*/ 6214533 h 6214533"/>
              <a:gd name="connsiteX4" fmla="*/ 0 w 11074201"/>
              <a:gd name="connsiteY4" fmla="*/ 4992543 h 6214533"/>
              <a:gd name="connsiteX5" fmla="*/ 433971 w 11074201"/>
              <a:gd name="connsiteY5" fmla="*/ 2335405 h 621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74201" h="6214533">
                <a:moveTo>
                  <a:pt x="815396" y="0"/>
                </a:moveTo>
                <a:lnTo>
                  <a:pt x="11074201" y="0"/>
                </a:lnTo>
                <a:lnTo>
                  <a:pt x="11074201" y="6214533"/>
                </a:lnTo>
                <a:lnTo>
                  <a:pt x="1498193" y="6214533"/>
                </a:lnTo>
                <a:lnTo>
                  <a:pt x="0" y="4992543"/>
                </a:lnTo>
                <a:cubicBezTo>
                  <a:pt x="141071" y="4106831"/>
                  <a:pt x="287521" y="3221118"/>
                  <a:pt x="433971" y="2335405"/>
                </a:cubicBezTo>
                <a:close/>
              </a:path>
            </a:pathLst>
          </a:custGeom>
          <a:solidFill>
            <a:srgbClr val="FFFFFF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  <a:tileRect/>
            </a:gra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8FC5D3-D155-42A7-A770-7066F23EE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4258" y="974724"/>
            <a:ext cx="5938211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A0059B-F03B-4BB6-8678-DA3CD5BF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946" y="909204"/>
            <a:ext cx="8399318" cy="50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14BE86-6FB2-449D-BF62-2E652F5DC241}"/>
              </a:ext>
            </a:extLst>
          </p:cNvPr>
          <p:cNvSpPr/>
          <p:nvPr/>
        </p:nvSpPr>
        <p:spPr>
          <a:xfrm>
            <a:off x="5840958" y="1138535"/>
            <a:ext cx="15616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D2454-E477-47F0-BF7F-B5D620CFFE70}"/>
              </a:ext>
            </a:extLst>
          </p:cNvPr>
          <p:cNvSpPr txBox="1"/>
          <p:nvPr/>
        </p:nvSpPr>
        <p:spPr>
          <a:xfrm>
            <a:off x="2823210" y="6332220"/>
            <a:ext cx="8448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source: https://usatchiefswire.files.wordpress.com/2019/01/usatsi_11817213-1-e1547655625271.jpg?w=1000&amp;h=600&amp;crop=1</a:t>
            </a:r>
          </a:p>
        </p:txBody>
      </p:sp>
    </p:spTree>
    <p:extLst>
      <p:ext uri="{BB962C8B-B14F-4D97-AF65-F5344CB8AC3E}">
        <p14:creationId xmlns:p14="http://schemas.microsoft.com/office/powerpoint/2010/main" val="2135863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4272-E64C-477E-9BB8-80F5C912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E5C81-26ED-40D5-B9FB-0E82BB729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155" y="2511878"/>
            <a:ext cx="9217023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hlinkClick r:id="rId2"/>
              </a:rPr>
              <a:t>All the information... organized.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7933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04E3-C81C-4664-AEE0-28DEC834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61E78-4F37-43CF-90BF-9A988955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>
                <a:hlinkClick r:id="rId2"/>
              </a:rPr>
              <a:t>https://towardsdatascience.com/random-forest-and-its-implementation-71824ced454f</a:t>
            </a:r>
            <a:endParaRPr lang="en-US" dirty="0"/>
          </a:p>
          <a:p>
            <a:r>
              <a:rPr lang="en-US" u="sng" dirty="0">
                <a:hlinkClick r:id="rId3"/>
              </a:rPr>
              <a:t>https://medium.com/datadriveninvestor/random-forest-regression-9871bc9a25eb</a:t>
            </a:r>
            <a:endParaRPr lang="en-US" dirty="0"/>
          </a:p>
          <a:p>
            <a:r>
              <a:rPr lang="en-US" u="sng" dirty="0">
                <a:hlinkClick r:id="rId4"/>
              </a:rPr>
              <a:t>https://machinelearningmastery.com/supervised-and-unsupervised-machine-learning-algorithms/</a:t>
            </a:r>
            <a:endParaRPr lang="en-US" dirty="0"/>
          </a:p>
          <a:p>
            <a:r>
              <a:rPr lang="en-US" u="sng" dirty="0">
                <a:hlinkClick r:id="rId5"/>
              </a:rPr>
              <a:t>https://scikit-learn.org/stable/modules/generated/sklearn.model_selection.GridSearchCV.html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2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B9F38C-7EFC-444E-B9B8-DD6FCB5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413" y="473825"/>
            <a:ext cx="6356361" cy="59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6BABA8-449B-4397-AB1E-C047A6AAC7F3}"/>
              </a:ext>
            </a:extLst>
          </p:cNvPr>
          <p:cNvSpPr/>
          <p:nvPr/>
        </p:nvSpPr>
        <p:spPr>
          <a:xfrm>
            <a:off x="8081238" y="327005"/>
            <a:ext cx="15616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0F74F-68D6-43CB-B495-B6217A0E1A0B}"/>
              </a:ext>
            </a:extLst>
          </p:cNvPr>
          <p:cNvSpPr txBox="1"/>
          <p:nvPr/>
        </p:nvSpPr>
        <p:spPr>
          <a:xfrm>
            <a:off x="2826047" y="6388638"/>
            <a:ext cx="8535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source: https://www.kansascity.com/sports/nfl/kansas-city-chiefs/chiefs-photos-videos/ug1d67/picture219356860/alternates/</a:t>
            </a:r>
          </a:p>
          <a:p>
            <a:r>
              <a:rPr lang="en-US" sz="1200" dirty="0"/>
              <a:t>FREE_1140/ChiefsBroncos%201524%2010-1-18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787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6E7E6-94C8-4284-AEB0-E1CA0A14D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08" y="773083"/>
            <a:ext cx="7972082" cy="53118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88A052-2A25-4EA2-95B4-C6F80CEBC292}"/>
              </a:ext>
            </a:extLst>
          </p:cNvPr>
          <p:cNvSpPr/>
          <p:nvPr/>
        </p:nvSpPr>
        <p:spPr>
          <a:xfrm>
            <a:off x="6321018" y="3321665"/>
            <a:ext cx="15616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D26E3-25BF-42A1-B301-89B6277D5E62}"/>
              </a:ext>
            </a:extLst>
          </p:cNvPr>
          <p:cNvSpPr txBox="1"/>
          <p:nvPr/>
        </p:nvSpPr>
        <p:spPr>
          <a:xfrm>
            <a:off x="2560320" y="6220045"/>
            <a:ext cx="963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Picture source: https://cdn.vox-cdn.com/thumbor/3WklbZ6034Hf0zcZqd4HNmQMoCg=/0x0:7777x5185/920x613/filters:focal(3278x1562:4522x2806):</a:t>
            </a:r>
          </a:p>
          <a:p>
            <a:r>
              <a:rPr lang="en-US" sz="1200" dirty="0"/>
              <a:t>format(</a:t>
            </a:r>
            <a:r>
              <a:rPr lang="en-US" sz="1200" dirty="0" err="1"/>
              <a:t>webp</a:t>
            </a:r>
            <a:r>
              <a:rPr lang="en-US" sz="1200" dirty="0"/>
              <a:t>)/cdn.vox-cdn.com/uploads/</a:t>
            </a:r>
            <a:r>
              <a:rPr lang="en-US" sz="1200" dirty="0" err="1"/>
              <a:t>chorus_image</a:t>
            </a:r>
            <a:r>
              <a:rPr lang="en-US" sz="1200" dirty="0"/>
              <a:t>/image/62988443/usa_today_12099350.0.jpg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0421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88AF0F0-E80B-44B0-976F-E9D49DEEC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58" y="565641"/>
            <a:ext cx="8644428" cy="57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1557B9-4982-4969-8ECB-F83C27EF0F2A}"/>
              </a:ext>
            </a:extLst>
          </p:cNvPr>
          <p:cNvSpPr/>
          <p:nvPr/>
        </p:nvSpPr>
        <p:spPr>
          <a:xfrm>
            <a:off x="5803026" y="1801475"/>
            <a:ext cx="15616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9D9ED-A73B-4933-B429-BFAD94B1C5E9}"/>
              </a:ext>
            </a:extLst>
          </p:cNvPr>
          <p:cNvSpPr txBox="1"/>
          <p:nvPr/>
        </p:nvSpPr>
        <p:spPr>
          <a:xfrm>
            <a:off x="3042458" y="6575430"/>
            <a:ext cx="8231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source: https://s3.reutersmedia.net/resources/r/?m=02&amp;d=20200203&amp;t=2&amp;i=1485280412&amp;w=1200&amp;r=LYNXMPEG1213Q</a:t>
            </a:r>
          </a:p>
        </p:txBody>
      </p:sp>
    </p:spTree>
    <p:extLst>
      <p:ext uri="{BB962C8B-B14F-4D97-AF65-F5344CB8AC3E}">
        <p14:creationId xmlns:p14="http://schemas.microsoft.com/office/powerpoint/2010/main" val="46278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2AC213-3FBE-4282-AB33-235DF514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61" y="839707"/>
            <a:ext cx="7764087" cy="51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C7B027-CDB9-4D89-854C-4FA896C31D9E}"/>
              </a:ext>
            </a:extLst>
          </p:cNvPr>
          <p:cNvSpPr/>
          <p:nvPr/>
        </p:nvSpPr>
        <p:spPr>
          <a:xfrm>
            <a:off x="4534354" y="839707"/>
            <a:ext cx="47582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err="1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Yesssssssss</a:t>
            </a:r>
            <a:endParaRPr lang="en-US" sz="7200" b="1" dirty="0">
              <a:ln w="1905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6B03F-AA7A-47DD-8A25-15A454046723}"/>
              </a:ext>
            </a:extLst>
          </p:cNvPr>
          <p:cNvSpPr txBox="1"/>
          <p:nvPr/>
        </p:nvSpPr>
        <p:spPr>
          <a:xfrm>
            <a:off x="3042458" y="6575430"/>
            <a:ext cx="8604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Picture source: https://www.sportscasting.com/wp-content/uploads/2020/01/Kansas-City-Chiefs-quarterback-Patrick-Mahomes-1.jpg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57906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35A6-02BB-43C2-94DA-7F76D497A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2564130"/>
            <a:ext cx="8574622" cy="172974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Fantasy Football Predictions with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13144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9D25-9806-4BDF-9D1B-51A0C815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Choosing a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8A599-EC7B-498B-9CC7-353246B7A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868" y="2152195"/>
            <a:ext cx="9753598" cy="428126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Several sites online offer various combinations of NFL data</a:t>
            </a:r>
          </a:p>
          <a:p>
            <a:pPr lvl="1"/>
            <a:r>
              <a:rPr lang="en-US" dirty="0"/>
              <a:t>ESPN.com and NFL.com have stats available for over 10+ seasons</a:t>
            </a:r>
          </a:p>
          <a:p>
            <a:pPr lvl="2"/>
            <a:r>
              <a:rPr lang="en-US" dirty="0"/>
              <a:t>Data is already summarized by season</a:t>
            </a:r>
          </a:p>
          <a:p>
            <a:pPr lvl="2"/>
            <a:r>
              <a:rPr lang="en-US" dirty="0"/>
              <a:t>NFL-provided API requires authorization tokens</a:t>
            </a:r>
          </a:p>
          <a:p>
            <a:pPr lvl="1"/>
            <a:r>
              <a:rPr lang="en-US" dirty="0"/>
              <a:t>Pro-football-reference.com</a:t>
            </a:r>
          </a:p>
          <a:p>
            <a:pPr lvl="1"/>
            <a:r>
              <a:rPr lang="en-US" dirty="0" err="1"/>
              <a:t>NFLScrapR</a:t>
            </a:r>
            <a:endParaRPr lang="en-US" dirty="0"/>
          </a:p>
          <a:p>
            <a:pPr lvl="1"/>
            <a:r>
              <a:rPr lang="en-US" dirty="0"/>
              <a:t>Kaggle – NFL Football Player Stats</a:t>
            </a:r>
          </a:p>
          <a:p>
            <a:pPr lvl="2"/>
            <a:r>
              <a:rPr lang="en-US" dirty="0"/>
              <a:t>Data scraped from Pro-football-reference.com</a:t>
            </a:r>
          </a:p>
          <a:p>
            <a:pPr lvl="2"/>
            <a:r>
              <a:rPr lang="en-US" dirty="0"/>
              <a:t>Game-by-game stats for over 25,000 players</a:t>
            </a:r>
          </a:p>
          <a:p>
            <a:pPr lvl="2"/>
            <a:r>
              <a:rPr lang="en-US" dirty="0"/>
              <a:t>Data compiled into 2 JSON files</a:t>
            </a:r>
          </a:p>
        </p:txBody>
      </p:sp>
    </p:spTree>
    <p:extLst>
      <p:ext uri="{BB962C8B-B14F-4D97-AF65-F5344CB8AC3E}">
        <p14:creationId xmlns:p14="http://schemas.microsoft.com/office/powerpoint/2010/main" val="940761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Custom 1">
      <a:dk1>
        <a:sysClr val="windowText" lastClr="000000"/>
      </a:dk1>
      <a:lt1>
        <a:sysClr val="window" lastClr="FFFFFF"/>
      </a:lt1>
      <a:dk2>
        <a:srgbClr val="1E4E79"/>
      </a:dk2>
      <a:lt2>
        <a:srgbClr val="E7E6E6"/>
      </a:lt2>
      <a:accent1>
        <a:srgbClr val="00B05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2EC64B"/>
      </a:accent6>
      <a:hlink>
        <a:srgbClr val="0563C1"/>
      </a:hlink>
      <a:folHlink>
        <a:srgbClr val="954F72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367A26A3A9FB46979047D8E7015C4A" ma:contentTypeVersion="10" ma:contentTypeDescription="Create a new document." ma:contentTypeScope="" ma:versionID="c397597226638140e4af44b18f66294f">
  <xsd:schema xmlns:xsd="http://www.w3.org/2001/XMLSchema" xmlns:xs="http://www.w3.org/2001/XMLSchema" xmlns:p="http://schemas.microsoft.com/office/2006/metadata/properties" xmlns:ns3="50dc16db-6b20-4902-9ede-91f917c6298c" targetNamespace="http://schemas.microsoft.com/office/2006/metadata/properties" ma:root="true" ma:fieldsID="0462f3abd3eea1e9813070414a2ed6a7" ns3:_="">
    <xsd:import namespace="50dc16db-6b20-4902-9ede-91f917c629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c16db-6b20-4902-9ede-91f917c629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6C820-2F73-43E4-84A5-0841B0566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dc16db-6b20-4902-9ede-91f917c629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AD9C8B-294F-405A-8DFC-EA1A79110F3C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50dc16db-6b20-4902-9ede-91f917c6298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751955-40D8-40B1-94EE-0D3D1FA181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1425</Words>
  <Application>Microsoft Macintosh PowerPoint</Application>
  <PresentationFormat>Widescreen</PresentationFormat>
  <Paragraphs>136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Fantasy Football Predictions with Random Forest</vt:lpstr>
      <vt:lpstr>Choosing a Data Source</vt:lpstr>
      <vt:lpstr>Cleaning the Data</vt:lpstr>
      <vt:lpstr>Even more data cleaning</vt:lpstr>
      <vt:lpstr>Kickers Don’t Matter</vt:lpstr>
      <vt:lpstr>Calculating the Fantasy Points</vt:lpstr>
      <vt:lpstr>Summarizing Data and Combining DataFrames</vt:lpstr>
      <vt:lpstr>Neural Networks</vt:lpstr>
      <vt:lpstr>Building the Model</vt:lpstr>
      <vt:lpstr>Outcome of Model</vt:lpstr>
      <vt:lpstr>Random Forest</vt:lpstr>
      <vt:lpstr>Random Forest Regression</vt:lpstr>
      <vt:lpstr>Random Forest Regression- Supervised Learning</vt:lpstr>
      <vt:lpstr>Random Forest Regression for  Fantasy Football Points Prediction</vt:lpstr>
      <vt:lpstr>PowerPoint Presentation</vt:lpstr>
      <vt:lpstr>PowerPoint Presentation</vt:lpstr>
      <vt:lpstr>Running Back</vt:lpstr>
      <vt:lpstr>Running Back</vt:lpstr>
      <vt:lpstr>Running Back</vt:lpstr>
      <vt:lpstr>Tight End </vt:lpstr>
      <vt:lpstr>PowerPoint Presentation</vt:lpstr>
      <vt:lpstr>PowerPoint Presentation</vt:lpstr>
      <vt:lpstr>Tableau 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 Regression</dc:title>
  <dc:creator>Angie</dc:creator>
  <cp:lastModifiedBy>Brett Chadwick</cp:lastModifiedBy>
  <cp:revision>15</cp:revision>
  <dcterms:created xsi:type="dcterms:W3CDTF">2020-07-07T15:25:56Z</dcterms:created>
  <dcterms:modified xsi:type="dcterms:W3CDTF">2020-07-08T23:03:20Z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0x0101000D367A26A3A9FB46979047D8E7015C4A</vt:lpwstr>
  </property>
</Properties>
</file>